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3"/>
  </p:notesMasterIdLst>
  <p:handoutMasterIdLst>
    <p:handoutMasterId r:id="rId64"/>
  </p:handoutMasterIdLst>
  <p:sldIdLst>
    <p:sldId id="773" r:id="rId2"/>
    <p:sldId id="774" r:id="rId3"/>
    <p:sldId id="775" r:id="rId4"/>
    <p:sldId id="830" r:id="rId5"/>
    <p:sldId id="831" r:id="rId6"/>
    <p:sldId id="778" r:id="rId7"/>
    <p:sldId id="832" r:id="rId8"/>
    <p:sldId id="833" r:id="rId9"/>
    <p:sldId id="780" r:id="rId10"/>
    <p:sldId id="779" r:id="rId11"/>
    <p:sldId id="781" r:id="rId12"/>
    <p:sldId id="782" r:id="rId13"/>
    <p:sldId id="845" r:id="rId14"/>
    <p:sldId id="783" r:id="rId15"/>
    <p:sldId id="784" r:id="rId16"/>
    <p:sldId id="846" r:id="rId17"/>
    <p:sldId id="785" r:id="rId18"/>
    <p:sldId id="786" r:id="rId19"/>
    <p:sldId id="787" r:id="rId20"/>
    <p:sldId id="788" r:id="rId21"/>
    <p:sldId id="847" r:id="rId22"/>
    <p:sldId id="848" r:id="rId23"/>
    <p:sldId id="777" r:id="rId24"/>
    <p:sldId id="860" r:id="rId25"/>
    <p:sldId id="793" r:id="rId26"/>
    <p:sldId id="794" r:id="rId27"/>
    <p:sldId id="795" r:id="rId28"/>
    <p:sldId id="802" r:id="rId29"/>
    <p:sldId id="803" r:id="rId30"/>
    <p:sldId id="804" r:id="rId31"/>
    <p:sldId id="850" r:id="rId32"/>
    <p:sldId id="851" r:id="rId33"/>
    <p:sldId id="852" r:id="rId34"/>
    <p:sldId id="841" r:id="rId35"/>
    <p:sldId id="844" r:id="rId36"/>
    <p:sldId id="807" r:id="rId37"/>
    <p:sldId id="808" r:id="rId38"/>
    <p:sldId id="853" r:id="rId39"/>
    <p:sldId id="854" r:id="rId40"/>
    <p:sldId id="855" r:id="rId41"/>
    <p:sldId id="810" r:id="rId42"/>
    <p:sldId id="811" r:id="rId43"/>
    <p:sldId id="856" r:id="rId44"/>
    <p:sldId id="857" r:id="rId45"/>
    <p:sldId id="858" r:id="rId46"/>
    <p:sldId id="859" r:id="rId47"/>
    <p:sldId id="837" r:id="rId48"/>
    <p:sldId id="838" r:id="rId49"/>
    <p:sldId id="814" r:id="rId50"/>
    <p:sldId id="815" r:id="rId51"/>
    <p:sldId id="834" r:id="rId52"/>
    <p:sldId id="817" r:id="rId53"/>
    <p:sldId id="822" r:id="rId54"/>
    <p:sldId id="823" r:id="rId55"/>
    <p:sldId id="824" r:id="rId56"/>
    <p:sldId id="825" r:id="rId57"/>
    <p:sldId id="835" r:id="rId58"/>
    <p:sldId id="836" r:id="rId59"/>
    <p:sldId id="826" r:id="rId60"/>
    <p:sldId id="827" r:id="rId61"/>
    <p:sldId id="771" r:id="rId62"/>
  </p:sldIdLst>
  <p:sldSz cx="9144000" cy="6858000" type="screen4x3"/>
  <p:notesSz cx="6781800" cy="99187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 autoAdjust="0"/>
    <p:restoredTop sz="95072" autoAdjust="0"/>
  </p:normalViewPr>
  <p:slideViewPr>
    <p:cSldViewPr>
      <p:cViewPr varScale="1">
        <p:scale>
          <a:sx n="60" d="100"/>
          <a:sy n="60" d="100"/>
        </p:scale>
        <p:origin x="53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CA782A5-4C07-4C4B-96BA-25533A204843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601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64B4528-8424-401A-9F4C-3E40BCEC8AB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50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9525" y="-26988"/>
            <a:ext cx="9144000" cy="863601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88" y="844550"/>
            <a:ext cx="9144000" cy="71438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3175" y="6577013"/>
            <a:ext cx="9144000" cy="71437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79388" y="44450"/>
            <a:ext cx="2160587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dirty="0"/>
          </a:p>
        </p:txBody>
      </p:sp>
      <p:pic>
        <p:nvPicPr>
          <p:cNvPr id="9" name="Picture 12" descr="DeBelegger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74613"/>
            <a:ext cx="20891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9635">
            <a:off x="395288" y="2924175"/>
            <a:ext cx="2127250" cy="3008313"/>
          </a:xfrm>
          <a:prstGeom prst="rect">
            <a:avLst/>
          </a:prstGeom>
          <a:noFill/>
          <a:ln w="317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11" name="Picture 16" descr="logoBSkleurzonder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92150"/>
            <a:ext cx="20177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coverD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644900"/>
            <a:ext cx="2127250" cy="2735263"/>
          </a:xfrm>
          <a:prstGeom prst="rect">
            <a:avLst/>
          </a:prstGeom>
          <a:noFill/>
          <a:ln w="317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716338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Klik om het opmaakprofiel van de modelondertitel te bewerken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3348038" y="1628775"/>
            <a:ext cx="4968875" cy="187166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Klik om het opmaakprofiel te bewerken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31B0FC-A6D3-4611-A165-800BBF120D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C4FC-7600-49CC-B48C-128CA0DB23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000250" cy="564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5848350" cy="5648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29C83-BB0D-492A-8957-ECB4BE74F5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8001000" cy="4276725"/>
          </a:xfrm>
        </p:spPr>
        <p:txBody>
          <a:bodyPr/>
          <a:lstStyle/>
          <a:p>
            <a:pPr lvl="0"/>
            <a:endParaRPr lang="nl-BE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F341-A970-4803-AC28-BD11389012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0D6F-F0AB-468D-9775-ABEA973B10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5CC8-325A-4C1C-B044-08B72A0164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9243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9243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C38F-0B52-46C6-8328-C8251373C0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0BDF-AFE2-47A6-B69B-DCB9CF6016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1EF7-F959-4064-8D04-2AAB15962A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9FB0-A4B3-41E6-AABC-D6AE787164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E3127-6295-4CFA-B9DA-CB96B11F5A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EA796-E42E-4567-84CA-0CC0C909EB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 sz="24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001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61610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59499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138863"/>
            <a:ext cx="58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pPr>
              <a:defRPr/>
            </a:pPr>
            <a:fld id="{4F9F9239-AA96-4F30-9D4E-49E100DA72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-9525" y="-26988"/>
            <a:ext cx="9144000" cy="1444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dirty="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38113"/>
            <a:ext cx="9144000" cy="36512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707188"/>
            <a:ext cx="9144000" cy="144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-3175" y="6653213"/>
            <a:ext cx="9144000" cy="36512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dirty="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932363" y="6440488"/>
            <a:ext cx="4019550" cy="404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dirty="0"/>
          </a:p>
        </p:txBody>
      </p:sp>
      <p:pic>
        <p:nvPicPr>
          <p:cNvPr id="7181" name="Picture 13" descr="DeBelegger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388" y="6281738"/>
            <a:ext cx="18002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5" descr="logoBSkleurzonderbas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19700" y="6381750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ransition spd="slow">
    <p:dissolv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143372" y="3214686"/>
            <a:ext cx="4086228" cy="500066"/>
          </a:xfrm>
        </p:spPr>
        <p:txBody>
          <a:bodyPr/>
          <a:lstStyle/>
          <a:p>
            <a:r>
              <a:rPr lang="nl-BE" sz="1800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75856" y="1700808"/>
            <a:ext cx="5112568" cy="2728324"/>
          </a:xfrm>
        </p:spPr>
        <p:txBody>
          <a:bodyPr>
            <a:normAutofit/>
          </a:bodyPr>
          <a:lstStyle/>
          <a:p>
            <a:pPr algn="l"/>
            <a:r>
              <a:rPr lang="nl-BE" dirty="0" smtClean="0">
                <a:solidFill>
                  <a:srgbClr val="C00000"/>
                </a:solidFill>
              </a:rPr>
              <a:t>Algemene beurssituatie:</a:t>
            </a:r>
            <a:br>
              <a:rPr lang="nl-BE" dirty="0" smtClean="0">
                <a:solidFill>
                  <a:srgbClr val="C00000"/>
                </a:solidFill>
              </a:rPr>
            </a:br>
            <a:r>
              <a:rPr lang="nl-BE" sz="2000" dirty="0" smtClean="0"/>
              <a:t>	</a:t>
            </a:r>
            <a:r>
              <a:rPr lang="nl-BE" sz="2000" dirty="0"/>
              <a:t/>
            </a:r>
            <a:br>
              <a:rPr lang="nl-BE" sz="2000" dirty="0"/>
            </a:b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/>
              <a:t>	</a:t>
            </a:r>
            <a:r>
              <a:rPr lang="nl-BE" sz="2000" dirty="0" smtClean="0">
                <a:solidFill>
                  <a:srgbClr val="002060"/>
                </a:solidFill>
              </a:rPr>
              <a:t>Kopen/Verkopen?</a:t>
            </a:r>
            <a:br>
              <a:rPr lang="nl-BE" sz="2000" dirty="0" smtClean="0">
                <a:solidFill>
                  <a:srgbClr val="002060"/>
                </a:solidFill>
              </a:rPr>
            </a:br>
            <a:r>
              <a:rPr lang="nl-BE" sz="2000" dirty="0" smtClean="0">
                <a:solidFill>
                  <a:srgbClr val="002060"/>
                </a:solidFill>
              </a:rPr>
              <a:t>	Trend onderzoeken</a:t>
            </a:r>
            <a:br>
              <a:rPr lang="nl-BE" sz="2000" dirty="0" smtClean="0">
                <a:solidFill>
                  <a:srgbClr val="002060"/>
                </a:solidFill>
              </a:rPr>
            </a:br>
            <a:r>
              <a:rPr lang="nl-BE" sz="2000" dirty="0" smtClean="0">
                <a:solidFill>
                  <a:srgbClr val="002060"/>
                </a:solidFill>
              </a:rPr>
              <a:t>	Indexen, grondstoffen …</a:t>
            </a:r>
            <a:br>
              <a:rPr lang="nl-BE" sz="2000" dirty="0" smtClean="0">
                <a:solidFill>
                  <a:srgbClr val="002060"/>
                </a:solidFill>
              </a:rPr>
            </a:br>
            <a:r>
              <a:rPr lang="nl-BE" sz="2000" dirty="0" smtClean="0">
                <a:solidFill>
                  <a:srgbClr val="002060"/>
                </a:solidFill>
              </a:rPr>
              <a:t>	</a:t>
            </a:r>
            <a:endParaRPr lang="nl-BE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8038" y="4797152"/>
            <a:ext cx="4023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dirty="0" smtClean="0">
                <a:solidFill>
                  <a:srgbClr val="C00000"/>
                </a:solidFill>
                <a:latin typeface="+mj-lt"/>
              </a:rPr>
              <a:t>10 kooptips</a:t>
            </a:r>
            <a:r>
              <a:rPr lang="nl-BE" dirty="0" smtClean="0">
                <a:solidFill>
                  <a:srgbClr val="C00000"/>
                </a:solidFill>
              </a:rPr>
              <a:t/>
            </a:r>
            <a:br>
              <a:rPr lang="nl-BE" dirty="0" smtClean="0">
                <a:solidFill>
                  <a:srgbClr val="C00000"/>
                </a:solidFill>
              </a:rPr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0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8001000" cy="1114425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EuroStoxx50</a:t>
            </a:r>
            <a:endParaRPr lang="nl-B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424936" cy="46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498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04" y="260648"/>
            <a:ext cx="2704384" cy="1112168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Aluminium:</a:t>
            </a:r>
            <a:r>
              <a:rPr lang="nl-BE" dirty="0" smtClean="0">
                <a:solidFill>
                  <a:srgbClr val="002060"/>
                </a:solidFill>
              </a:rPr>
              <a:t> </a:t>
            </a:r>
            <a:endParaRPr lang="nl-BE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00200"/>
            <a:ext cx="8663880" cy="4276725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>
                <a:solidFill>
                  <a:srgbClr val="FFFF00"/>
                </a:solidFill>
              </a:rPr>
              <a:t>Trend-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FFFF00"/>
                </a:solidFill>
              </a:rPr>
              <a:t>ommekeer!</a:t>
            </a:r>
          </a:p>
          <a:p>
            <a:endParaRPr lang="nl-B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556792"/>
            <a:ext cx="657564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124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764704"/>
            <a:ext cx="1647850" cy="576064"/>
          </a:xfrm>
        </p:spPr>
        <p:txBody>
          <a:bodyPr/>
          <a:lstStyle/>
          <a:p>
            <a:r>
              <a:rPr lang="nl-BE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Koper</a:t>
            </a:r>
            <a:r>
              <a:rPr lang="nl-BE" sz="3200" dirty="0" smtClean="0">
                <a:solidFill>
                  <a:srgbClr val="002060"/>
                </a:solidFill>
              </a:rPr>
              <a:t>:</a:t>
            </a:r>
            <a:endParaRPr lang="nl-BE" sz="3200" dirty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2247900" cy="4691063"/>
          </a:xfrm>
        </p:spPr>
        <p:txBody>
          <a:bodyPr/>
          <a:lstStyle/>
          <a:p>
            <a:pPr marL="0" indent="0">
              <a:buNone/>
            </a:pPr>
            <a:endParaRPr lang="nl-BE" b="1" dirty="0" smtClean="0">
              <a:solidFill>
                <a:srgbClr val="FFFF00"/>
              </a:solidFill>
            </a:endParaRPr>
          </a:p>
          <a:p>
            <a:endParaRPr lang="nl-BE" b="1" dirty="0">
              <a:solidFill>
                <a:srgbClr val="FFFF00"/>
              </a:solidFill>
            </a:endParaRPr>
          </a:p>
          <a:p>
            <a:r>
              <a:rPr lang="nl-BE" sz="1800" b="1" dirty="0" smtClean="0">
                <a:solidFill>
                  <a:srgbClr val="FFFF00"/>
                </a:solidFill>
              </a:rPr>
              <a:t>Barometer voor economie</a:t>
            </a:r>
          </a:p>
          <a:p>
            <a:endParaRPr lang="nl-BE" sz="1800" b="1" dirty="0">
              <a:solidFill>
                <a:srgbClr val="FFFF00"/>
              </a:solidFill>
            </a:endParaRPr>
          </a:p>
          <a:p>
            <a:r>
              <a:rPr lang="nl-BE" sz="1800" b="1" dirty="0" smtClean="0">
                <a:solidFill>
                  <a:srgbClr val="FFFF00"/>
                </a:solidFill>
              </a:rPr>
              <a:t>Na signaal van aluminium ook trendommekeer voor koperprijs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56604"/>
            <a:ext cx="6552728" cy="48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398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764704"/>
            <a:ext cx="2880320" cy="587846"/>
          </a:xfrm>
        </p:spPr>
        <p:txBody>
          <a:bodyPr/>
          <a:lstStyle/>
          <a:p>
            <a:r>
              <a:rPr lang="nl-BE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Koper</a:t>
            </a:r>
            <a:r>
              <a:rPr lang="nl-BE" sz="3200" dirty="0" smtClean="0">
                <a:solidFill>
                  <a:srgbClr val="002060"/>
                </a:solidFill>
              </a:rPr>
              <a:t>:</a:t>
            </a:r>
            <a:endParaRPr lang="nl-BE" sz="3200" dirty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2247900" cy="4691063"/>
          </a:xfrm>
        </p:spPr>
        <p:txBody>
          <a:bodyPr/>
          <a:lstStyle/>
          <a:p>
            <a:endParaRPr lang="nl-BE" dirty="0" smtClean="0">
              <a:solidFill>
                <a:srgbClr val="C00000"/>
              </a:solidFill>
            </a:endParaRPr>
          </a:p>
          <a:p>
            <a:endParaRPr lang="nl-BE" dirty="0" smtClean="0">
              <a:solidFill>
                <a:srgbClr val="C00000"/>
              </a:solidFill>
            </a:endParaRPr>
          </a:p>
          <a:p>
            <a:endParaRPr lang="nl-BE" b="1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07752"/>
            <a:ext cx="8091685" cy="48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25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067718"/>
          </a:xfrm>
        </p:spPr>
        <p:txBody>
          <a:bodyPr/>
          <a:lstStyle/>
          <a:p>
            <a:r>
              <a:rPr lang="nl-BE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Zinkprijs:</a:t>
            </a:r>
            <a:endParaRPr lang="nl-BE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40152" y="5229200"/>
            <a:ext cx="2746648" cy="896963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1744152" cy="4691063"/>
          </a:xfrm>
        </p:spPr>
        <p:txBody>
          <a:bodyPr/>
          <a:lstStyle/>
          <a:p>
            <a:endParaRPr lang="nl-BE" dirty="0" smtClean="0">
              <a:solidFill>
                <a:srgbClr val="C00000"/>
              </a:solidFill>
            </a:endParaRPr>
          </a:p>
          <a:p>
            <a:endParaRPr lang="nl-BE" dirty="0" smtClean="0">
              <a:solidFill>
                <a:srgbClr val="C00000"/>
              </a:solidFill>
            </a:endParaRPr>
          </a:p>
          <a:p>
            <a:endParaRPr lang="nl-BE" b="1" dirty="0" smtClean="0">
              <a:solidFill>
                <a:srgbClr val="FFFF00"/>
              </a:solidFill>
            </a:endParaRPr>
          </a:p>
          <a:p>
            <a:endParaRPr lang="nl-BE" b="1" dirty="0">
              <a:solidFill>
                <a:srgbClr val="FFFF00"/>
              </a:solidFill>
            </a:endParaRPr>
          </a:p>
          <a:p>
            <a:r>
              <a:rPr lang="nl-BE" b="1" dirty="0" smtClean="0">
                <a:solidFill>
                  <a:srgbClr val="FFFF00"/>
                </a:solidFill>
              </a:rPr>
              <a:t>Opleving na </a:t>
            </a:r>
          </a:p>
          <a:p>
            <a:r>
              <a:rPr lang="nl-BE" b="1" dirty="0" smtClean="0">
                <a:solidFill>
                  <a:srgbClr val="FFFF00"/>
                </a:solidFill>
              </a:rPr>
              <a:t>3-topuitbraak</a:t>
            </a:r>
          </a:p>
          <a:p>
            <a:endParaRPr lang="nl-BE" b="1" dirty="0" smtClean="0">
              <a:solidFill>
                <a:srgbClr val="FFFF00"/>
              </a:solidFill>
            </a:endParaRPr>
          </a:p>
          <a:p>
            <a:r>
              <a:rPr lang="nl-BE" b="1" dirty="0" smtClean="0">
                <a:solidFill>
                  <a:srgbClr val="FFFF00"/>
                </a:solidFill>
              </a:rPr>
              <a:t>Zal Nyrstar</a:t>
            </a:r>
          </a:p>
          <a:p>
            <a:r>
              <a:rPr lang="nl-BE" b="1" dirty="0" smtClean="0">
                <a:solidFill>
                  <a:srgbClr val="FFFF00"/>
                </a:solidFill>
              </a:rPr>
              <a:t>ondersteunen</a:t>
            </a:r>
            <a:endParaRPr lang="nl-BE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56792"/>
            <a:ext cx="6597241" cy="47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786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5688" y="228600"/>
            <a:ext cx="8088312" cy="1184275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Goudprijs</a:t>
            </a:r>
            <a:endParaRPr lang="nl-B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412776"/>
            <a:ext cx="815620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806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5688" y="228600"/>
            <a:ext cx="8088312" cy="1184275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Goudprijs</a:t>
            </a:r>
            <a:endParaRPr lang="nl-B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8353425" cy="48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72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8313" y="142875"/>
            <a:ext cx="8675687" cy="6286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accent2"/>
                </a:solidFill>
              </a:rPr>
              <a:t>Olieprijs: bodemformatie </a:t>
            </a:r>
            <a:endParaRPr lang="nl-BE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71484"/>
            <a:ext cx="8208912" cy="54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783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50"/>
                </a:solidFill>
              </a:rPr>
              <a:t>Selectie Beurssignaal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700808"/>
            <a:ext cx="7986738" cy="4514274"/>
          </a:xfrm>
        </p:spPr>
        <p:txBody>
          <a:bodyPr/>
          <a:lstStyle/>
          <a:p>
            <a:r>
              <a:rPr lang="nl-BE" dirty="0" smtClean="0">
                <a:solidFill>
                  <a:srgbClr val="002060"/>
                </a:solidFill>
              </a:rPr>
              <a:t>Hervatten stijgende trend:</a:t>
            </a:r>
          </a:p>
          <a:p>
            <a:pPr lvl="2"/>
            <a:r>
              <a:rPr lang="nl-BE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Bois Sauvage</a:t>
            </a:r>
            <a:r>
              <a:rPr lang="nl-BE" dirty="0" smtClean="0">
                <a:solidFill>
                  <a:srgbClr val="002060"/>
                </a:solidFill>
              </a:rPr>
              <a:t>, GBL, </a:t>
            </a:r>
            <a:r>
              <a:rPr lang="nl-BE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Sofina</a:t>
            </a:r>
          </a:p>
          <a:p>
            <a:pPr lvl="2"/>
            <a:r>
              <a:rPr lang="nl-BE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BB Biotech</a:t>
            </a:r>
            <a:endParaRPr lang="nl-BE" dirty="0" smtClean="0">
              <a:solidFill>
                <a:srgbClr val="002060"/>
              </a:solidFill>
            </a:endParaRPr>
          </a:p>
          <a:p>
            <a:pPr lvl="2"/>
            <a:r>
              <a:rPr lang="nl-BE" dirty="0" smtClean="0">
                <a:solidFill>
                  <a:srgbClr val="002060"/>
                </a:solidFill>
              </a:rPr>
              <a:t>Bayer, </a:t>
            </a:r>
            <a:r>
              <a:rPr lang="nl-BE" dirty="0" smtClean="0">
                <a:solidFill>
                  <a:srgbClr val="002060"/>
                </a:solidFill>
              </a:rPr>
              <a:t>Solvay</a:t>
            </a:r>
            <a:r>
              <a:rPr lang="nl-BE" dirty="0" smtClean="0">
                <a:solidFill>
                  <a:srgbClr val="002060"/>
                </a:solidFill>
              </a:rPr>
              <a:t>, </a:t>
            </a:r>
            <a:r>
              <a:rPr lang="nl-BE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DSM</a:t>
            </a:r>
          </a:p>
          <a:p>
            <a:pPr lvl="2"/>
            <a:endParaRPr lang="nl-B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002060"/>
                </a:solidFill>
              </a:rPr>
              <a:t>Bodemformaties:</a:t>
            </a:r>
          </a:p>
          <a:p>
            <a:pPr lvl="2"/>
            <a:r>
              <a:rPr lang="nl-BE" dirty="0" smtClean="0">
                <a:solidFill>
                  <a:srgbClr val="002060"/>
                </a:solidFill>
              </a:rPr>
              <a:t>Auto’s: BMW, VW, </a:t>
            </a:r>
            <a:r>
              <a:rPr lang="nl-BE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Daimler</a:t>
            </a:r>
          </a:p>
          <a:p>
            <a:pPr lvl="2"/>
            <a:r>
              <a:rPr lang="nl-BE" dirty="0" smtClean="0">
                <a:solidFill>
                  <a:srgbClr val="002060"/>
                </a:solidFill>
              </a:rPr>
              <a:t>Banken: KBC, ING, </a:t>
            </a:r>
            <a:r>
              <a:rPr lang="nl-BE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Commerzbank</a:t>
            </a:r>
          </a:p>
          <a:p>
            <a:pPr lvl="2"/>
            <a:r>
              <a:rPr lang="nl-BE" dirty="0" smtClean="0">
                <a:solidFill>
                  <a:srgbClr val="002060"/>
                </a:solidFill>
              </a:rPr>
              <a:t>Internetaandelen: </a:t>
            </a:r>
            <a:r>
              <a:rPr lang="nl-BE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Alibaba</a:t>
            </a:r>
            <a:r>
              <a:rPr lang="nl-BE" dirty="0" smtClean="0">
                <a:solidFill>
                  <a:srgbClr val="002060"/>
                </a:solidFill>
              </a:rPr>
              <a:t>, EMQQ</a:t>
            </a:r>
          </a:p>
          <a:p>
            <a:pPr lvl="2"/>
            <a:r>
              <a:rPr lang="nl-BE" dirty="0" smtClean="0">
                <a:solidFill>
                  <a:srgbClr val="002060"/>
                </a:solidFill>
              </a:rPr>
              <a:t>China: </a:t>
            </a:r>
            <a:r>
              <a:rPr lang="nl-BE" b="1" dirty="0" smtClean="0">
                <a:solidFill>
                  <a:srgbClr val="002060"/>
                </a:solidFill>
              </a:rPr>
              <a:t>FXI</a:t>
            </a:r>
          </a:p>
          <a:p>
            <a:pPr lvl="2"/>
            <a:r>
              <a:rPr lang="nl-BE" dirty="0" smtClean="0">
                <a:solidFill>
                  <a:srgbClr val="002060"/>
                </a:solidFill>
              </a:rPr>
              <a:t>Grondstoffenaandelen: Rio Tinto, Vale, </a:t>
            </a:r>
            <a:r>
              <a:rPr lang="nl-BE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Nyrstar</a:t>
            </a:r>
            <a:r>
              <a:rPr lang="nl-BE" dirty="0" smtClean="0">
                <a:solidFill>
                  <a:srgbClr val="002060"/>
                </a:solidFill>
              </a:rPr>
              <a:t>, </a:t>
            </a:r>
            <a:r>
              <a:rPr lang="nl-BE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K+S</a:t>
            </a:r>
          </a:p>
        </p:txBody>
      </p:sp>
    </p:spTree>
    <p:extLst>
      <p:ext uri="{BB962C8B-B14F-4D97-AF65-F5344CB8AC3E}">
        <p14:creationId xmlns:p14="http://schemas.microsoft.com/office/powerpoint/2010/main" val="390082152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Bois Sauvage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57224" y="1643050"/>
            <a:ext cx="4014790" cy="4276725"/>
          </a:xfrm>
        </p:spPr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Neuhaus 46%</a:t>
            </a:r>
          </a:p>
          <a:p>
            <a:r>
              <a:rPr lang="nl-B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Recticel </a:t>
            </a:r>
            <a:r>
              <a:rPr lang="nl-B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16%</a:t>
            </a:r>
          </a:p>
          <a:p>
            <a:r>
              <a:rPr lang="nl-B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Umicore 14%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4214842" cy="4276725"/>
          </a:xfrm>
        </p:spPr>
        <p:txBody>
          <a:bodyPr/>
          <a:lstStyle/>
          <a:p>
            <a:endParaRPr lang="nl-BE" dirty="0" smtClean="0">
              <a:solidFill>
                <a:srgbClr val="FFFF00"/>
              </a:solidFill>
            </a:endParaRPr>
          </a:p>
          <a:p>
            <a:endParaRPr lang="nl-BE" dirty="0" smtClean="0">
              <a:solidFill>
                <a:srgbClr val="FFFF00"/>
              </a:solidFill>
            </a:endParaRPr>
          </a:p>
          <a:p>
            <a:r>
              <a:rPr lang="nl-BE" dirty="0" smtClean="0">
                <a:solidFill>
                  <a:srgbClr val="FFFF00"/>
                </a:solidFill>
              </a:rPr>
              <a:t>Onderwaardering 16,2%</a:t>
            </a:r>
          </a:p>
          <a:p>
            <a:r>
              <a:rPr lang="nl-BE" dirty="0" smtClean="0">
                <a:solidFill>
                  <a:srgbClr val="FFFF00"/>
                </a:solidFill>
              </a:rPr>
              <a:t>Brutodividend ca. 3%</a:t>
            </a:r>
          </a:p>
          <a:p>
            <a:endParaRPr lang="nl-BE" dirty="0" smtClean="0">
              <a:solidFill>
                <a:srgbClr val="FFFF00"/>
              </a:solidFill>
            </a:endParaRPr>
          </a:p>
          <a:p>
            <a:r>
              <a:rPr lang="nl-BE" dirty="0" smtClean="0">
                <a:solidFill>
                  <a:srgbClr val="0070C0"/>
                </a:solidFill>
              </a:rPr>
              <a:t>Stijgende trend, nieuwe uitbraak mogelijk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0037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143372" y="3214686"/>
            <a:ext cx="4086228" cy="500066"/>
          </a:xfrm>
        </p:spPr>
        <p:txBody>
          <a:bodyPr/>
          <a:lstStyle/>
          <a:p>
            <a:r>
              <a:rPr lang="nl-BE" sz="1800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71247" y="2492896"/>
            <a:ext cx="5316549" cy="271405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nl-BE" dirty="0" smtClean="0">
                <a:solidFill>
                  <a:srgbClr val="FF0000"/>
                </a:solidFill>
              </a:rPr>
              <a:t>VFB-promotie:</a:t>
            </a:r>
            <a:r>
              <a:rPr lang="nl-BE" dirty="0" smtClean="0">
                <a:solidFill>
                  <a:srgbClr val="C00000"/>
                </a:solidFill>
              </a:rPr>
              <a:t/>
            </a:r>
            <a:br>
              <a:rPr lang="nl-BE" dirty="0" smtClean="0">
                <a:solidFill>
                  <a:srgbClr val="C00000"/>
                </a:solidFill>
              </a:rPr>
            </a:br>
            <a:r>
              <a:rPr lang="nl-BE" sz="2000" dirty="0" smtClean="0"/>
              <a:t>	</a:t>
            </a:r>
            <a:br>
              <a:rPr lang="nl-BE" sz="2000" dirty="0" smtClean="0"/>
            </a:br>
            <a:r>
              <a:rPr lang="nl-BE" sz="2000" dirty="0" smtClean="0"/>
              <a:t>		</a:t>
            </a:r>
            <a:br>
              <a:rPr lang="nl-BE" sz="2000" dirty="0" smtClean="0"/>
            </a:br>
            <a:r>
              <a:rPr lang="nl-BE" sz="2000" dirty="0" smtClean="0"/>
              <a:t>		</a:t>
            </a:r>
            <a:r>
              <a:rPr lang="nl-BE" sz="2000" dirty="0" smtClean="0">
                <a:solidFill>
                  <a:schemeClr val="accent1"/>
                </a:solidFill>
              </a:rPr>
              <a:t>www.beurssignaal.be/vfb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400" u="sng" dirty="0" smtClean="0">
                <a:solidFill>
                  <a:srgbClr val="FF0000"/>
                </a:solidFill>
                <a:effectLst>
                  <a:reflection stA="48000" endPos="0" dir="5400000" sy="-100000" algn="bl" rotWithShape="0"/>
                </a:effectLst>
              </a:rPr>
              <a:t>Kennismakingsaanbod</a:t>
            </a:r>
            <a:r>
              <a:rPr lang="nl-BE" sz="2400" dirty="0" smtClean="0">
                <a:solidFill>
                  <a:srgbClr val="FF0000"/>
                </a:solidFill>
                <a:effectLst>
                  <a:reflection stA="48000" endPos="0" dir="5400000" sy="-100000" algn="bl" rotWithShape="0"/>
                </a:effectLst>
              </a:rPr>
              <a:t>: 1 </a:t>
            </a:r>
            <a:r>
              <a:rPr lang="nl-BE" sz="2400" dirty="0">
                <a:solidFill>
                  <a:srgbClr val="FF0000"/>
                </a:solidFill>
                <a:effectLst>
                  <a:reflection stA="48000" endPos="0" dir="5400000" sy="-100000" algn="bl" rotWithShape="0"/>
                </a:effectLst>
              </a:rPr>
              <a:t>euro</a:t>
            </a:r>
            <a:r>
              <a:rPr lang="nl-BE" sz="2400" dirty="0" smtClean="0">
                <a:solidFill>
                  <a:srgbClr val="FF0000"/>
                </a:solidFill>
                <a:effectLst>
                  <a:reflection stA="48000" endPos="0" dir="5400000" sy="-100000" algn="bl" rotWithShape="0"/>
                </a:effectLst>
              </a:rPr>
              <a:t> voor 3 maanden</a:t>
            </a:r>
            <a:endParaRPr lang="nl-BE" sz="2400" dirty="0">
              <a:solidFill>
                <a:srgbClr val="FF0000"/>
              </a:solidFill>
              <a:effectLst>
                <a:reflection stA="48000" endPos="0" dir="5400000" sy="-100000" algn="bl" rotWithShape="0"/>
              </a:effectLst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464711" y="3564173"/>
            <a:ext cx="1357322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gradFill>
              <a:gsLst>
                <a:gs pos="0">
                  <a:srgbClr val="FF0000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657629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592" y="764704"/>
            <a:ext cx="8244408" cy="576064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Bois Sauvage </a:t>
            </a:r>
            <a:endParaRPr lang="nl-BE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607330" cy="57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151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592" y="764704"/>
            <a:ext cx="8244408" cy="576064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Bois Sauvage </a:t>
            </a:r>
            <a:endParaRPr lang="nl-BE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8179693" cy="57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82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592" y="764704"/>
            <a:ext cx="8244408" cy="576064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Bois Sauvage </a:t>
            </a:r>
            <a:endParaRPr lang="nl-BE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404664"/>
            <a:ext cx="835342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700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541929"/>
            <a:ext cx="6264696" cy="4673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80010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Recticel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2808288" cy="4276725"/>
          </a:xfrm>
        </p:spPr>
        <p:txBody>
          <a:bodyPr/>
          <a:lstStyle/>
          <a:p>
            <a:endParaRPr lang="nl-BE" dirty="0" smtClean="0"/>
          </a:p>
          <a:p>
            <a:r>
              <a:rPr lang="nl-BE" sz="1800" dirty="0" smtClean="0">
                <a:solidFill>
                  <a:srgbClr val="FFFF00"/>
                </a:solidFill>
              </a:rPr>
              <a:t>Stijgende trend van Recticel kan tot uitbraak Bois Sauvage leiden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451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Sofina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57224" y="1643050"/>
            <a:ext cx="4014790" cy="4276725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>
                <a:solidFill>
                  <a:srgbClr val="00B050"/>
                </a:solidFill>
              </a:rPr>
              <a:t>Danone, </a:t>
            </a:r>
            <a:r>
              <a:rPr lang="nl-BE" dirty="0">
                <a:solidFill>
                  <a:srgbClr val="00B050"/>
                </a:solidFill>
              </a:rPr>
              <a:t>Colruyt</a:t>
            </a:r>
            <a:r>
              <a:rPr lang="nl-BE" dirty="0">
                <a:solidFill>
                  <a:srgbClr val="00B050"/>
                </a:solidFill>
              </a:rPr>
              <a:t>, </a:t>
            </a:r>
            <a:r>
              <a:rPr lang="nl-BE" dirty="0">
                <a:solidFill>
                  <a:srgbClr val="00B050"/>
                </a:solidFill>
              </a:rPr>
              <a:t>Engie</a:t>
            </a:r>
            <a:r>
              <a:rPr lang="nl-BE" dirty="0">
                <a:solidFill>
                  <a:srgbClr val="00B050"/>
                </a:solidFill>
              </a:rPr>
              <a:t>…</a:t>
            </a:r>
          </a:p>
          <a:p>
            <a:r>
              <a:rPr lang="nl-BE" dirty="0">
                <a:solidFill>
                  <a:srgbClr val="00B050"/>
                </a:solidFill>
              </a:rPr>
              <a:t>Toekomstgerichte sectoren zoals e-commerce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4214842" cy="4276725"/>
          </a:xfrm>
        </p:spPr>
        <p:txBody>
          <a:bodyPr/>
          <a:lstStyle/>
          <a:p>
            <a:pPr marL="0" indent="0">
              <a:buNone/>
            </a:pPr>
            <a:endParaRPr lang="nl-BE" dirty="0" smtClean="0">
              <a:solidFill>
                <a:srgbClr val="FFFF00"/>
              </a:solidFill>
            </a:endParaRPr>
          </a:p>
          <a:p>
            <a:r>
              <a:rPr lang="nl-BE" dirty="0">
                <a:solidFill>
                  <a:srgbClr val="FFFF00"/>
                </a:solidFill>
              </a:rPr>
              <a:t>Onderwaardering 32%</a:t>
            </a:r>
          </a:p>
          <a:p>
            <a:endParaRPr lang="nl-BE" dirty="0"/>
          </a:p>
          <a:p>
            <a:r>
              <a:rPr lang="nl-BE" dirty="0" smtClean="0">
                <a:solidFill>
                  <a:srgbClr val="002060"/>
                </a:solidFill>
              </a:rPr>
              <a:t>Technisch</a:t>
            </a:r>
            <a:r>
              <a:rPr lang="nl-BE" dirty="0">
                <a:solidFill>
                  <a:srgbClr val="002060"/>
                </a:solidFill>
              </a:rPr>
              <a:t>: Bodem boven steunzone bevestigt stijgende langetermijntrend</a:t>
            </a:r>
          </a:p>
        </p:txBody>
      </p:sp>
    </p:spTree>
    <p:extLst>
      <p:ext uri="{BB962C8B-B14F-4D97-AF65-F5344CB8AC3E}">
        <p14:creationId xmlns:p14="http://schemas.microsoft.com/office/powerpoint/2010/main" val="112728252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620713"/>
            <a:ext cx="3838525" cy="792162"/>
          </a:xfrm>
        </p:spPr>
        <p:txBody>
          <a:bodyPr/>
          <a:lstStyle/>
          <a:p>
            <a:r>
              <a:rPr lang="nl-BE" dirty="0" smtClean="0">
                <a:solidFill>
                  <a:schemeClr val="accent5"/>
                </a:solidFill>
              </a:rPr>
              <a:t>Sofina: </a:t>
            </a:r>
            <a:endParaRPr lang="nl-BE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8007115" cy="59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501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400050"/>
            <a:ext cx="8429625" cy="583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715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332656"/>
            <a:ext cx="8391525" cy="59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51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DSM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nl-BE" b="1" dirty="0" smtClean="0">
              <a:solidFill>
                <a:srgbClr val="00B050"/>
              </a:solidFill>
            </a:endParaRPr>
          </a:p>
          <a:p>
            <a:endParaRPr lang="nl-BE" b="1" dirty="0" smtClean="0">
              <a:solidFill>
                <a:srgbClr val="00B050"/>
              </a:solidFill>
            </a:endParaRPr>
          </a:p>
          <a:p>
            <a:r>
              <a:rPr lang="nl-BE" b="1" dirty="0" smtClean="0">
                <a:solidFill>
                  <a:schemeClr val="accent3">
                    <a:lumMod val="50000"/>
                  </a:schemeClr>
                </a:solidFill>
              </a:rPr>
              <a:t>Producten voor voeding en famacie</a:t>
            </a:r>
            <a:endParaRPr lang="nl-BE" dirty="0"/>
          </a:p>
          <a:p>
            <a:r>
              <a:rPr lang="nl-BE" dirty="0" smtClean="0">
                <a:solidFill>
                  <a:srgbClr val="FF0000"/>
                </a:solidFill>
              </a:rPr>
              <a:t>Trage groei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>
                <a:solidFill>
                  <a:srgbClr val="002060"/>
                </a:solidFill>
              </a:rPr>
              <a:t>Technisch: Tijdelijk neerwaartse trendstijgende trend pas gestart !</a:t>
            </a:r>
          </a:p>
          <a:p>
            <a:pPr>
              <a:buNone/>
            </a:pPr>
            <a:endParaRPr lang="nl-BE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nl-BE" dirty="0" smtClean="0">
              <a:solidFill>
                <a:srgbClr val="FFFF00"/>
              </a:solidFill>
            </a:endParaRPr>
          </a:p>
          <a:p>
            <a:endParaRPr lang="nl-BE" dirty="0" smtClean="0">
              <a:solidFill>
                <a:srgbClr val="FFFF00"/>
              </a:solidFill>
            </a:endParaRPr>
          </a:p>
          <a:p>
            <a:r>
              <a:rPr lang="nl-BE" b="1" dirty="0" smtClean="0">
                <a:solidFill>
                  <a:srgbClr val="FFFF00"/>
                </a:solidFill>
              </a:rPr>
              <a:t>k/w 9,6</a:t>
            </a:r>
          </a:p>
          <a:p>
            <a:r>
              <a:rPr lang="nl-BE" b="1" dirty="0" smtClean="0">
                <a:solidFill>
                  <a:srgbClr val="FFFF00"/>
                </a:solidFill>
              </a:rPr>
              <a:t>k/b 1,25</a:t>
            </a:r>
          </a:p>
          <a:p>
            <a:r>
              <a:rPr lang="nl-BE" b="1" dirty="0" smtClean="0">
                <a:solidFill>
                  <a:srgbClr val="FFFF00"/>
                </a:solidFill>
              </a:rPr>
              <a:t>Dividend 1,65 EUR</a:t>
            </a:r>
            <a:endParaRPr lang="nl-B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163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37247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18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99492"/>
            <a:ext cx="4896544" cy="504056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/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>
                <a:solidFill>
                  <a:srgbClr val="002060"/>
                </a:solidFill>
              </a:rPr>
              <a:t/>
            </a:r>
            <a:br>
              <a:rPr lang="nl-BE" dirty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Dow Jones: topvorming</a:t>
            </a:r>
            <a:endParaRPr lang="nl-B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Table Placeholder 2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8303840" cy="48245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5" name="Straight Connector 4"/>
          <p:cNvCxnSpPr/>
          <p:nvPr/>
        </p:nvCxnSpPr>
        <p:spPr bwMode="auto">
          <a:xfrm>
            <a:off x="1043608" y="5301208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827584" y="5445224"/>
            <a:ext cx="504056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27584" y="5301208"/>
            <a:ext cx="576064" cy="6480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23928" y="3284984"/>
            <a:ext cx="1152128" cy="136815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24128" y="2780928"/>
            <a:ext cx="1008112" cy="194421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68344" y="1988840"/>
            <a:ext cx="648072" cy="86409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592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36295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062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404813"/>
            <a:ext cx="8391525" cy="58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62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53425" cy="58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523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BB Biotech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57224" y="1643050"/>
            <a:ext cx="4014790" cy="4276725"/>
          </a:xfrm>
        </p:spPr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Celgene, Incyte, 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Ionis, Actelion, 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Gilead…</a:t>
            </a:r>
          </a:p>
          <a:p>
            <a:endParaRPr lang="nl-BE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4214842" cy="4276725"/>
          </a:xfrm>
        </p:spPr>
        <p:txBody>
          <a:bodyPr/>
          <a:lstStyle/>
          <a:p>
            <a:endParaRPr lang="nl-BE" dirty="0" smtClean="0">
              <a:solidFill>
                <a:srgbClr val="FFFF00"/>
              </a:solidFill>
            </a:endParaRPr>
          </a:p>
          <a:p>
            <a:endParaRPr lang="nl-BE" dirty="0" smtClean="0">
              <a:solidFill>
                <a:srgbClr val="FFFF00"/>
              </a:solidFill>
            </a:endParaRPr>
          </a:p>
          <a:p>
            <a:r>
              <a:rPr lang="nl-BE" dirty="0" smtClean="0">
                <a:solidFill>
                  <a:srgbClr val="FFFF00"/>
                </a:solidFill>
              </a:rPr>
              <a:t>www.bbbiotech.com</a:t>
            </a:r>
          </a:p>
          <a:p>
            <a:endParaRPr lang="nl-BE" dirty="0" smtClean="0">
              <a:solidFill>
                <a:srgbClr val="FFFF00"/>
              </a:solidFill>
            </a:endParaRPr>
          </a:p>
          <a:p>
            <a:r>
              <a:rPr lang="nl-BE" dirty="0" smtClean="0">
                <a:solidFill>
                  <a:srgbClr val="0070C0"/>
                </a:solidFill>
              </a:rPr>
              <a:t>Correctie in sterk stijgende trend, bodem mogelijk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3691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390525"/>
            <a:ext cx="83534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09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409575"/>
            <a:ext cx="83629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944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Daimler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nl-BE" dirty="0" smtClean="0"/>
          </a:p>
          <a:p>
            <a:r>
              <a:rPr lang="nl-BE" dirty="0" smtClean="0"/>
              <a:t>Zwakke resultaten maar optimistisch voor 2016</a:t>
            </a:r>
          </a:p>
          <a:p>
            <a:endParaRPr lang="nl-BE" dirty="0" smtClean="0"/>
          </a:p>
          <a:p>
            <a:r>
              <a:rPr lang="nl-BE" dirty="0" smtClean="0">
                <a:solidFill>
                  <a:srgbClr val="002060"/>
                </a:solidFill>
              </a:rPr>
              <a:t>Technisch : Bodemformaties bij BMW, VW…</a:t>
            </a:r>
          </a:p>
          <a:p>
            <a:r>
              <a:rPr lang="nl-BE" dirty="0" smtClean="0">
                <a:solidFill>
                  <a:srgbClr val="002060"/>
                </a:solidFill>
              </a:rPr>
              <a:t>Ommekeer te verwachten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BE" dirty="0" smtClean="0"/>
          </a:p>
          <a:p>
            <a:endParaRPr lang="nl-BE" dirty="0" smtClean="0">
              <a:solidFill>
                <a:srgbClr val="FFFF00"/>
              </a:solidFill>
            </a:endParaRPr>
          </a:p>
          <a:p>
            <a:endParaRPr lang="nl-BE" dirty="0" smtClean="0">
              <a:solidFill>
                <a:srgbClr val="FFFF00"/>
              </a:solidFill>
            </a:endParaRPr>
          </a:p>
          <a:p>
            <a:endParaRPr lang="nl-BE" dirty="0" smtClean="0">
              <a:solidFill>
                <a:srgbClr val="FFFF00"/>
              </a:solidFill>
            </a:endParaRPr>
          </a:p>
          <a:p>
            <a:r>
              <a:rPr lang="nl-BE" dirty="0" smtClean="0">
                <a:solidFill>
                  <a:srgbClr val="FFFF00"/>
                </a:solidFill>
              </a:rPr>
              <a:t>k/w 7,2</a:t>
            </a:r>
          </a:p>
          <a:p>
            <a:r>
              <a:rPr lang="nl-BE" dirty="0" smtClean="0">
                <a:solidFill>
                  <a:srgbClr val="FFFF00"/>
                </a:solidFill>
              </a:rPr>
              <a:t>Dividendrendement 5,3%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7077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11560" y="404664"/>
            <a:ext cx="806489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856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353425" cy="58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859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62950" cy="58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839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36" y="620688"/>
            <a:ext cx="5832648" cy="720080"/>
          </a:xfrm>
        </p:spPr>
        <p:txBody>
          <a:bodyPr/>
          <a:lstStyle/>
          <a:p>
            <a:r>
              <a:rPr lang="nl-BE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Dow Jones: topvorming </a:t>
            </a:r>
            <a:endParaRPr lang="nl-BE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5272" y="1785926"/>
            <a:ext cx="571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dirty="0" smtClean="0"/>
              <a:t>1980</a:t>
            </a:r>
            <a:endParaRPr lang="nl-BE" sz="1050" dirty="0"/>
          </a:p>
        </p:txBody>
      </p:sp>
      <p:cxnSp>
        <p:nvCxnSpPr>
          <p:cNvPr id="13" name="Elbow Connector 12"/>
          <p:cNvCxnSpPr>
            <a:endCxn id="4" idx="1"/>
          </p:cNvCxnSpPr>
          <p:nvPr/>
        </p:nvCxnSpPr>
        <p:spPr bwMode="auto">
          <a:xfrm>
            <a:off x="7358082" y="1785926"/>
            <a:ext cx="357190" cy="1269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55" y="1556792"/>
            <a:ext cx="8541122" cy="468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695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395287"/>
            <a:ext cx="8448997" cy="58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927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Commerzbank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 smtClean="0">
              <a:solidFill>
                <a:srgbClr val="FF0000"/>
              </a:solidFill>
            </a:endParaRPr>
          </a:p>
          <a:p>
            <a:r>
              <a:rPr lang="nl-BE" dirty="0" smtClean="0">
                <a:solidFill>
                  <a:srgbClr val="00B050"/>
                </a:solidFill>
              </a:rPr>
              <a:t>Goede cijfers, hervat dividend</a:t>
            </a:r>
          </a:p>
          <a:p>
            <a:endParaRPr lang="nl-BE" dirty="0" smtClean="0">
              <a:solidFill>
                <a:srgbClr val="FF0000"/>
              </a:solidFill>
            </a:endParaRPr>
          </a:p>
          <a:p>
            <a:endParaRPr lang="nl-BE" dirty="0" smtClean="0">
              <a:solidFill>
                <a:srgbClr val="FF0000"/>
              </a:solidFill>
            </a:endParaRPr>
          </a:p>
          <a:p>
            <a:r>
              <a:rPr lang="nl-BE" dirty="0" smtClean="0">
                <a:solidFill>
                  <a:srgbClr val="002060"/>
                </a:solidFill>
              </a:rPr>
              <a:t>Technische ommekeerformatie</a:t>
            </a:r>
          </a:p>
          <a:p>
            <a:pPr>
              <a:buNone/>
            </a:pPr>
            <a:endParaRPr lang="nl-BE" dirty="0" smtClean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 smtClean="0">
              <a:solidFill>
                <a:srgbClr val="FFFF00"/>
              </a:solidFill>
            </a:endParaRPr>
          </a:p>
          <a:p>
            <a:r>
              <a:rPr lang="nl-BE" b="1" dirty="0" smtClean="0">
                <a:solidFill>
                  <a:srgbClr val="FFFF00"/>
                </a:solidFill>
              </a:rPr>
              <a:t>k/w 8,3</a:t>
            </a:r>
          </a:p>
          <a:p>
            <a:r>
              <a:rPr lang="nl-BE" b="1" dirty="0" smtClean="0">
                <a:solidFill>
                  <a:srgbClr val="FFFF00"/>
                </a:solidFill>
              </a:rPr>
              <a:t>k/b 0,3</a:t>
            </a:r>
            <a:endParaRPr lang="nl-B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3851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5"/>
            <a:ext cx="842493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099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385763"/>
            <a:ext cx="8420100" cy="58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648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404813"/>
            <a:ext cx="8401050" cy="57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114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81000"/>
            <a:ext cx="8401050" cy="58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558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>
                <a:solidFill>
                  <a:srgbClr val="FF0000"/>
                </a:solidFill>
              </a:rPr>
              <a:t>iShares</a:t>
            </a:r>
            <a:r>
              <a:rPr lang="nl-BE" sz="3200" dirty="0" smtClean="0">
                <a:solidFill>
                  <a:srgbClr val="FF0000"/>
                </a:solidFill>
              </a:rPr>
              <a:t> </a:t>
            </a:r>
            <a:r>
              <a:rPr lang="nl-BE" sz="3200" dirty="0" smtClean="0">
                <a:solidFill>
                  <a:srgbClr val="FF0000"/>
                </a:solidFill>
              </a:rPr>
              <a:t>MSCI China </a:t>
            </a:r>
            <a:endParaRPr lang="nl-BE" sz="32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313784" cy="44930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Tencent 	</a:t>
            </a:r>
            <a:r>
              <a:rPr lang="nl-BE" dirty="0">
                <a:solidFill>
                  <a:schemeClr val="accent1"/>
                </a:solidFill>
              </a:rPr>
              <a:t>	</a:t>
            </a:r>
            <a:r>
              <a:rPr lang="nl-BE" dirty="0" smtClean="0">
                <a:solidFill>
                  <a:schemeClr val="accent1"/>
                </a:solidFill>
              </a:rPr>
              <a:t>	</a:t>
            </a:r>
            <a:r>
              <a:rPr lang="nl-BE" dirty="0" smtClean="0">
                <a:solidFill>
                  <a:schemeClr val="accent1"/>
                </a:solidFill>
              </a:rPr>
              <a:t>12,0%</a:t>
            </a:r>
            <a:endParaRPr lang="nl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China Mobile		</a:t>
            </a:r>
            <a:r>
              <a:rPr lang="nl-BE" dirty="0" smtClean="0">
                <a:solidFill>
                  <a:schemeClr val="accent1"/>
                </a:solidFill>
              </a:rPr>
              <a:t>  8,5%</a:t>
            </a:r>
            <a:endParaRPr lang="nl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China Constr.Bank	</a:t>
            </a:r>
            <a:r>
              <a:rPr lang="nl-BE" dirty="0" smtClean="0">
                <a:solidFill>
                  <a:schemeClr val="accent1"/>
                </a:solidFill>
              </a:rPr>
              <a:t>  6,4%</a:t>
            </a:r>
            <a:endParaRPr lang="nl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ICBC			</a:t>
            </a:r>
            <a:r>
              <a:rPr lang="nl-BE" dirty="0" smtClean="0">
                <a:solidFill>
                  <a:schemeClr val="accent1"/>
                </a:solidFill>
              </a:rPr>
              <a:t>	  4,8%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Alibaba</a:t>
            </a:r>
            <a:r>
              <a:rPr lang="nl-BE" dirty="0" smtClean="0">
                <a:solidFill>
                  <a:schemeClr val="accent1"/>
                </a:solidFill>
              </a:rPr>
              <a:t>			  4,2%</a:t>
            </a:r>
            <a:endParaRPr lang="nl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Bank of China	</a:t>
            </a:r>
            <a:r>
              <a:rPr lang="nl-BE" dirty="0" smtClean="0">
                <a:solidFill>
                  <a:schemeClr val="accent1"/>
                </a:solidFill>
              </a:rPr>
              <a:t>	  3,9%</a:t>
            </a:r>
            <a:endParaRPr lang="nl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Ping An		</a:t>
            </a:r>
            <a:r>
              <a:rPr lang="nl-BE" dirty="0" smtClean="0">
                <a:solidFill>
                  <a:schemeClr val="accent1"/>
                </a:solidFill>
              </a:rPr>
              <a:t>	  2,9%</a:t>
            </a:r>
            <a:endParaRPr lang="nl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Baidu</a:t>
            </a:r>
            <a:r>
              <a:rPr lang="nl-BE" dirty="0" smtClean="0">
                <a:solidFill>
                  <a:schemeClr val="accent1"/>
                </a:solidFill>
              </a:rPr>
              <a:t> 			  2,8%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CNOOC</a:t>
            </a:r>
            <a:r>
              <a:rPr lang="nl-BE" dirty="0" smtClean="0">
                <a:solidFill>
                  <a:schemeClr val="accent1"/>
                </a:solidFill>
              </a:rPr>
              <a:t>		</a:t>
            </a:r>
            <a:r>
              <a:rPr lang="nl-BE" dirty="0" smtClean="0">
                <a:solidFill>
                  <a:schemeClr val="accent1"/>
                </a:solidFill>
              </a:rPr>
              <a:t>	  2,3%</a:t>
            </a:r>
            <a:endParaRPr lang="nl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China </a:t>
            </a:r>
            <a:r>
              <a:rPr lang="nl-BE" dirty="0" smtClean="0">
                <a:solidFill>
                  <a:schemeClr val="accent1"/>
                </a:solidFill>
              </a:rPr>
              <a:t>Life 		</a:t>
            </a:r>
            <a:r>
              <a:rPr lang="nl-BE" dirty="0" smtClean="0">
                <a:solidFill>
                  <a:schemeClr val="accent1"/>
                </a:solidFill>
              </a:rPr>
              <a:t>	  2,2%</a:t>
            </a:r>
            <a:endParaRPr lang="nl-BE" dirty="0" smtClean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nl-BE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BE" sz="33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999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19100"/>
            <a:ext cx="8410575" cy="58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017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409575"/>
            <a:ext cx="8439150" cy="58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436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Alibaba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BE" dirty="0" smtClean="0">
              <a:solidFill>
                <a:srgbClr val="C00000"/>
              </a:solidFill>
            </a:endParaRPr>
          </a:p>
          <a:p>
            <a:endParaRPr lang="nl-BE" dirty="0" smtClean="0">
              <a:solidFill>
                <a:srgbClr val="C00000"/>
              </a:solidFill>
            </a:endParaRPr>
          </a:p>
          <a:p>
            <a:r>
              <a:rPr lang="nl-BE" dirty="0" smtClean="0">
                <a:solidFill>
                  <a:srgbClr val="C00000"/>
                </a:solidFill>
              </a:rPr>
              <a:t>China </a:t>
            </a:r>
          </a:p>
          <a:p>
            <a:endParaRPr lang="nl-BE" dirty="0" smtClean="0">
              <a:solidFill>
                <a:srgbClr val="C00000"/>
              </a:solidFill>
            </a:endParaRPr>
          </a:p>
          <a:p>
            <a:r>
              <a:rPr lang="nl-BE" dirty="0" smtClean="0">
                <a:solidFill>
                  <a:srgbClr val="00B050"/>
                </a:solidFill>
              </a:rPr>
              <a:t>Marktpositie</a:t>
            </a:r>
          </a:p>
          <a:p>
            <a:r>
              <a:rPr lang="nl-BE" dirty="0" smtClean="0">
                <a:solidFill>
                  <a:srgbClr val="00B050"/>
                </a:solidFill>
              </a:rPr>
              <a:t>Sterke groei</a:t>
            </a:r>
          </a:p>
          <a:p>
            <a:r>
              <a:rPr lang="nl-BE" dirty="0" smtClean="0">
                <a:solidFill>
                  <a:srgbClr val="00B050"/>
                </a:solidFill>
              </a:rPr>
              <a:t>Diversificatie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BE" dirty="0" smtClean="0">
              <a:solidFill>
                <a:srgbClr val="FFFF00"/>
              </a:solidFill>
            </a:endParaRPr>
          </a:p>
          <a:p>
            <a:endParaRPr lang="nl-BE" dirty="0" smtClean="0">
              <a:solidFill>
                <a:srgbClr val="FFFF00"/>
              </a:solidFill>
            </a:endParaRPr>
          </a:p>
          <a:p>
            <a:r>
              <a:rPr lang="nl-BE" dirty="0" smtClean="0">
                <a:solidFill>
                  <a:srgbClr val="FFFF00"/>
                </a:solidFill>
              </a:rPr>
              <a:t>k/w 26,1</a:t>
            </a:r>
          </a:p>
          <a:p>
            <a:r>
              <a:rPr lang="nl-BE" dirty="0" smtClean="0">
                <a:solidFill>
                  <a:srgbClr val="FFFF00"/>
                </a:solidFill>
              </a:rPr>
              <a:t>Netto kaspositie 10 mrd. USD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2778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088" y="908050"/>
            <a:ext cx="8316912" cy="433388"/>
          </a:xfrm>
        </p:spPr>
        <p:txBody>
          <a:bodyPr/>
          <a:lstStyle/>
          <a:p>
            <a:r>
              <a:rPr lang="nl-B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Dow Jones: driehoek</a:t>
            </a:r>
            <a:endParaRPr lang="nl-B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272" y="1785926"/>
            <a:ext cx="571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dirty="0" smtClean="0"/>
              <a:t>1980</a:t>
            </a:r>
            <a:endParaRPr lang="nl-BE" sz="1050" dirty="0"/>
          </a:p>
        </p:txBody>
      </p:sp>
      <p:cxnSp>
        <p:nvCxnSpPr>
          <p:cNvPr id="13" name="Elbow Connector 12"/>
          <p:cNvCxnSpPr>
            <a:endCxn id="4" idx="1"/>
          </p:cNvCxnSpPr>
          <p:nvPr/>
        </p:nvCxnSpPr>
        <p:spPr bwMode="auto">
          <a:xfrm>
            <a:off x="7358082" y="1785926"/>
            <a:ext cx="357190" cy="1269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55950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919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395287"/>
            <a:ext cx="8372475" cy="58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204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EMQQ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B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Tencent 	8,2%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Alibaba	7,3%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Naspers 	6,8%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Naver		6,1%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JD.com	5,8%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Baidu		5,6%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NetEase	5,5%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Qihoo 360	5,3%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Ctrip 		4,2%</a:t>
            </a:r>
          </a:p>
          <a:p>
            <a:pPr marL="0" indent="0">
              <a:buNone/>
            </a:pPr>
            <a:r>
              <a:rPr lang="nl-BE" dirty="0" smtClean="0">
                <a:solidFill>
                  <a:schemeClr val="accent1"/>
                </a:solidFill>
              </a:rPr>
              <a:t>Yandex 	3,9%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nl-BE" dirty="0" smtClean="0">
              <a:solidFill>
                <a:srgbClr val="FFFF00"/>
              </a:solidFill>
            </a:endParaRPr>
          </a:p>
          <a:p>
            <a:endParaRPr lang="nl-BE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6147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371475"/>
            <a:ext cx="8410575" cy="586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304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K+S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 smtClean="0">
              <a:solidFill>
                <a:srgbClr val="FF0000"/>
              </a:solidFill>
            </a:endParaRPr>
          </a:p>
          <a:p>
            <a:r>
              <a:rPr lang="nl-BE" dirty="0" smtClean="0">
                <a:solidFill>
                  <a:srgbClr val="FF0000"/>
                </a:solidFill>
              </a:rPr>
              <a:t>Overcapaciteit meststoffen </a:t>
            </a:r>
          </a:p>
          <a:p>
            <a:endParaRPr lang="nl-BE" dirty="0" smtClean="0"/>
          </a:p>
          <a:p>
            <a:r>
              <a:rPr lang="nl-BE" b="1" dirty="0" smtClean="0">
                <a:solidFill>
                  <a:srgbClr val="00B050"/>
                </a:solidFill>
              </a:rPr>
              <a:t>Nieuw overnamebod mogelijk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 smtClean="0">
              <a:solidFill>
                <a:srgbClr val="FFFF00"/>
              </a:solidFill>
            </a:endParaRPr>
          </a:p>
          <a:p>
            <a:endParaRPr lang="nl-BE" dirty="0" smtClean="0">
              <a:solidFill>
                <a:srgbClr val="FFFF00"/>
              </a:solidFill>
            </a:endParaRPr>
          </a:p>
          <a:p>
            <a:endParaRPr lang="nl-BE" dirty="0" smtClean="0">
              <a:solidFill>
                <a:srgbClr val="FFFF00"/>
              </a:solidFill>
            </a:endParaRPr>
          </a:p>
          <a:p>
            <a:r>
              <a:rPr lang="nl-BE" dirty="0" smtClean="0">
                <a:solidFill>
                  <a:srgbClr val="FFFF00"/>
                </a:solidFill>
              </a:rPr>
              <a:t>k/w 7,3</a:t>
            </a:r>
          </a:p>
          <a:p>
            <a:r>
              <a:rPr lang="nl-BE" dirty="0" smtClean="0">
                <a:solidFill>
                  <a:srgbClr val="FFFF00"/>
                </a:solidFill>
              </a:rPr>
              <a:t>k/b 0,9</a:t>
            </a:r>
          </a:p>
          <a:p>
            <a:r>
              <a:rPr lang="nl-BE" dirty="0" smtClean="0">
                <a:solidFill>
                  <a:srgbClr val="FFFF00"/>
                </a:solidFill>
              </a:rPr>
              <a:t>Dividendrendement 5,3%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9553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66763"/>
            <a:ext cx="8208912" cy="57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73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0100" y="228600"/>
            <a:ext cx="8343900" cy="771525"/>
          </a:xfrm>
        </p:spPr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K+S 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376237"/>
            <a:ext cx="8372475" cy="57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9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0100" y="228600"/>
            <a:ext cx="8343900" cy="771525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C00000"/>
                </a:solidFill>
              </a:rPr>
              <a:t>K+S 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7"/>
            <a:ext cx="84201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772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MOO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67544" y="1556792"/>
            <a:ext cx="834555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985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620688"/>
            <a:ext cx="831550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633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Nyrstar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BE" dirty="0" smtClean="0"/>
          </a:p>
          <a:p>
            <a:r>
              <a:rPr lang="nl-BE" dirty="0" smtClean="0">
                <a:solidFill>
                  <a:srgbClr val="FF0000"/>
                </a:solidFill>
              </a:rPr>
              <a:t>Verliescijfers, hoge schulden</a:t>
            </a:r>
          </a:p>
          <a:p>
            <a:r>
              <a:rPr lang="nl-BE" b="1" dirty="0" smtClean="0">
                <a:solidFill>
                  <a:srgbClr val="00B050"/>
                </a:solidFill>
              </a:rPr>
              <a:t>Herstel zinkprijs, kapitaalverhoging</a:t>
            </a:r>
          </a:p>
          <a:p>
            <a:endParaRPr lang="nl-BE" b="1" dirty="0" smtClean="0">
              <a:solidFill>
                <a:srgbClr val="00B050"/>
              </a:solidFill>
            </a:endParaRPr>
          </a:p>
          <a:p>
            <a:endParaRPr lang="nl-BE" b="1" dirty="0" smtClean="0">
              <a:solidFill>
                <a:srgbClr val="00B050"/>
              </a:solidFill>
            </a:endParaRPr>
          </a:p>
          <a:p>
            <a:r>
              <a:rPr lang="nl-BE" b="1" dirty="0" smtClean="0">
                <a:solidFill>
                  <a:srgbClr val="0070C0"/>
                </a:solidFill>
              </a:rPr>
              <a:t>Bodemformatie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BE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nl-BE" dirty="0" smtClean="0">
                <a:solidFill>
                  <a:srgbClr val="FFFF00"/>
                </a:solidFill>
              </a:rPr>
              <a:t> k/b 0,34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98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692150"/>
            <a:ext cx="8316416" cy="681038"/>
          </a:xfrm>
        </p:spPr>
        <p:txBody>
          <a:bodyPr>
            <a:normAutofit/>
          </a:bodyPr>
          <a:lstStyle/>
          <a:p>
            <a:r>
              <a:rPr lang="nl-BE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Transport loopt vooruit</a:t>
            </a:r>
            <a:endParaRPr lang="nl-BE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85" y="1401833"/>
            <a:ext cx="7546431" cy="48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77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390525"/>
            <a:ext cx="8391525" cy="58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81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143372" y="3214686"/>
            <a:ext cx="4086228" cy="500066"/>
          </a:xfrm>
        </p:spPr>
        <p:txBody>
          <a:bodyPr/>
          <a:lstStyle/>
          <a:p>
            <a:r>
              <a:rPr lang="nl-BE" sz="1800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000364" y="1571612"/>
            <a:ext cx="5964124" cy="4572032"/>
          </a:xfrm>
        </p:spPr>
        <p:txBody>
          <a:bodyPr/>
          <a:lstStyle/>
          <a:p>
            <a:pPr algn="l"/>
            <a:r>
              <a:rPr lang="nl-BE" dirty="0" smtClean="0">
                <a:solidFill>
                  <a:srgbClr val="0070C0"/>
                </a:solidFill>
              </a:rPr>
              <a:t>Bedankt voor uw aandacht !</a:t>
            </a:r>
            <a:r>
              <a:rPr lang="nl-BE" dirty="0" smtClean="0">
                <a:solidFill>
                  <a:srgbClr val="002060"/>
                </a:solidFill>
              </a:rPr>
              <a:t/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rgbClr val="002060"/>
                </a:solidFill>
              </a:rPr>
              <a:t/>
            </a:r>
            <a:br>
              <a:rPr lang="nl-BE" dirty="0" smtClean="0">
                <a:solidFill>
                  <a:srgbClr val="002060"/>
                </a:solidFill>
              </a:rPr>
            </a:br>
            <a:r>
              <a:rPr lang="nl-BE" dirty="0" smtClean="0">
                <a:solidFill>
                  <a:srgbClr val="FF0000"/>
                </a:solidFill>
              </a:rPr>
              <a:t>VFB-promotie:</a:t>
            </a:r>
            <a:r>
              <a:rPr lang="nl-BE" dirty="0" smtClean="0">
                <a:solidFill>
                  <a:srgbClr val="C00000"/>
                </a:solidFill>
              </a:rPr>
              <a:t/>
            </a:r>
            <a:br>
              <a:rPr lang="nl-BE" dirty="0" smtClean="0">
                <a:solidFill>
                  <a:srgbClr val="C00000"/>
                </a:solidFill>
              </a:rPr>
            </a:br>
            <a:r>
              <a:rPr lang="nl-BE" sz="2000" dirty="0" smtClean="0"/>
              <a:t>	</a:t>
            </a:r>
            <a:br>
              <a:rPr lang="nl-BE" sz="2000" dirty="0" smtClean="0"/>
            </a:br>
            <a:r>
              <a:rPr lang="nl-BE" sz="2000" dirty="0" smtClean="0"/>
              <a:t>		</a:t>
            </a:r>
            <a:br>
              <a:rPr lang="nl-BE" sz="2000" dirty="0" smtClean="0"/>
            </a:br>
            <a:r>
              <a:rPr lang="nl-BE" sz="2000" dirty="0" smtClean="0"/>
              <a:t>		</a:t>
            </a:r>
            <a:r>
              <a:rPr lang="nl-BE" sz="2000" dirty="0" smtClean="0">
                <a:solidFill>
                  <a:srgbClr val="FF0000"/>
                </a:solidFill>
              </a:rPr>
              <a:t>www.beurssignaal.be/vfb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>
                <a:solidFill>
                  <a:srgbClr val="0070C0"/>
                </a:solidFill>
              </a:rPr>
              <a:t>Kennismakingsaanbod: 1 euro voor 3 maanden</a:t>
            </a:r>
            <a:br>
              <a:rPr lang="nl-BE" sz="2000" dirty="0" smtClean="0">
                <a:solidFill>
                  <a:srgbClr val="0070C0"/>
                </a:solidFill>
              </a:rPr>
            </a:br>
            <a:endParaRPr lang="nl-BE" sz="2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372" y="5786454"/>
            <a:ext cx="4004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   </a:t>
            </a:r>
            <a:endParaRPr lang="nl-BE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357554" y="4286256"/>
            <a:ext cx="1357322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gradFill>
              <a:gsLst>
                <a:gs pos="0">
                  <a:srgbClr val="FF0000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HongKong &amp; China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56792"/>
            <a:ext cx="7776864" cy="46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742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4896544" cy="576064"/>
          </a:xfrm>
        </p:spPr>
        <p:txBody>
          <a:bodyPr/>
          <a:lstStyle/>
          <a:p>
            <a:r>
              <a:rPr lang="nl-B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Hang Seng: bodem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8136904" cy="4824536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7092280" y="4437112"/>
            <a:ext cx="360040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452320" y="4365104"/>
            <a:ext cx="36004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164288" y="4221088"/>
            <a:ext cx="684076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444501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62050" y="548680"/>
            <a:ext cx="7981950" cy="864096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USD blijft sterk </a:t>
            </a:r>
            <a:endParaRPr lang="nl-B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7622033" cy="47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292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</Words>
  <Application>Microsoft Office PowerPoint</Application>
  <PresentationFormat>On-screen Show (4:3)</PresentationFormat>
  <Paragraphs>189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Times New Roman</vt:lpstr>
      <vt:lpstr>Wingdings</vt:lpstr>
      <vt:lpstr>Capsules</vt:lpstr>
      <vt:lpstr>Algemene beurssituatie:     Kopen/Verkopen?  Trend onderzoeken  Indexen, grondstoffen …  </vt:lpstr>
      <vt:lpstr>VFB-promotie:        www.beurssignaal.be/vfb   Kennismakingsaanbod: 1 euro voor 3 maanden</vt:lpstr>
      <vt:lpstr>  Dow Jones: topvorming</vt:lpstr>
      <vt:lpstr>Dow Jones: topvorming </vt:lpstr>
      <vt:lpstr>Dow Jones: driehoek</vt:lpstr>
      <vt:lpstr>Transport loopt vooruit</vt:lpstr>
      <vt:lpstr>HongKong &amp; China</vt:lpstr>
      <vt:lpstr>Hang Seng: bodem</vt:lpstr>
      <vt:lpstr>USD blijft sterk </vt:lpstr>
      <vt:lpstr>EuroStoxx50</vt:lpstr>
      <vt:lpstr>Aluminium: </vt:lpstr>
      <vt:lpstr>Koper:</vt:lpstr>
      <vt:lpstr>Koper:</vt:lpstr>
      <vt:lpstr>Zinkprijs:</vt:lpstr>
      <vt:lpstr>Goudprijs</vt:lpstr>
      <vt:lpstr>Goudprijs</vt:lpstr>
      <vt:lpstr>Olieprijs: bodemformatie </vt:lpstr>
      <vt:lpstr>Selectie Beurssignaal</vt:lpstr>
      <vt:lpstr>Bois Sauvage</vt:lpstr>
      <vt:lpstr>Bois Sauvage </vt:lpstr>
      <vt:lpstr>Bois Sauvage </vt:lpstr>
      <vt:lpstr>Bois Sauvage </vt:lpstr>
      <vt:lpstr>Recticel</vt:lpstr>
      <vt:lpstr>Sofina</vt:lpstr>
      <vt:lpstr>Sofina: </vt:lpstr>
      <vt:lpstr>PowerPoint Presentation</vt:lpstr>
      <vt:lpstr>PowerPoint Presentation</vt:lpstr>
      <vt:lpstr>DSM</vt:lpstr>
      <vt:lpstr>PowerPoint Presentation</vt:lpstr>
      <vt:lpstr>PowerPoint Presentation</vt:lpstr>
      <vt:lpstr>PowerPoint Presentation</vt:lpstr>
      <vt:lpstr>PowerPoint Presentation</vt:lpstr>
      <vt:lpstr>BB Biotech</vt:lpstr>
      <vt:lpstr>PowerPoint Presentation</vt:lpstr>
      <vt:lpstr>PowerPoint Presentation</vt:lpstr>
      <vt:lpstr>Daimler</vt:lpstr>
      <vt:lpstr>PowerPoint Presentation</vt:lpstr>
      <vt:lpstr>PowerPoint Presentation</vt:lpstr>
      <vt:lpstr>PowerPoint Presentation</vt:lpstr>
      <vt:lpstr>PowerPoint Presentation</vt:lpstr>
      <vt:lpstr>Commerzbank</vt:lpstr>
      <vt:lpstr>PowerPoint Presentation</vt:lpstr>
      <vt:lpstr>PowerPoint Presentation</vt:lpstr>
      <vt:lpstr>PowerPoint Presentation</vt:lpstr>
      <vt:lpstr>PowerPoint Presentation</vt:lpstr>
      <vt:lpstr>iShares MSCI China </vt:lpstr>
      <vt:lpstr>PowerPoint Presentation</vt:lpstr>
      <vt:lpstr>PowerPoint Presentation</vt:lpstr>
      <vt:lpstr>Alibaba</vt:lpstr>
      <vt:lpstr>PowerPoint Presentation</vt:lpstr>
      <vt:lpstr>EMQQ</vt:lpstr>
      <vt:lpstr>PowerPoint Presentation</vt:lpstr>
      <vt:lpstr>K+S</vt:lpstr>
      <vt:lpstr>PowerPoint Presentation</vt:lpstr>
      <vt:lpstr>K+S </vt:lpstr>
      <vt:lpstr>K+S </vt:lpstr>
      <vt:lpstr>MOO</vt:lpstr>
      <vt:lpstr>PowerPoint Presentation</vt:lpstr>
      <vt:lpstr>Nyrstar</vt:lpstr>
      <vt:lpstr>PowerPoint Presentation</vt:lpstr>
      <vt:lpstr>Bedankt voor uw aandacht !  VFB-promotie:        www.beurssignaal.be/vfb   Kennismakingsaanbod: 1 euro voor 3 maanden </vt:lpstr>
    </vt:vector>
  </TitlesOfParts>
  <Company>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globalisering van uw portefeuille</dc:title>
  <dc:creator>Gert Bakelants</dc:creator>
  <cp:lastModifiedBy>Marc Brems</cp:lastModifiedBy>
  <cp:revision>2441</cp:revision>
  <dcterms:created xsi:type="dcterms:W3CDTF">2007-02-25T19:23:16Z</dcterms:created>
  <dcterms:modified xsi:type="dcterms:W3CDTF">2016-03-03T07:23:09Z</dcterms:modified>
</cp:coreProperties>
</file>